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  <ns0:sldId id="268" ns1:id="rId19"/>
  </ns0:sldIdLst>
  <ns0:sldSz cx="12192000" cy="6858000" type="screen4x3"/>
  <ns0:notesSz cx="6858000" cy="9144000"/>
  <ns0:embeddedFontLst>
    <ns0:embeddedFont>
      <ns0:font typeface="Poppins"/>
      <ns0:bold ns1:id="rIdFont20"/>
    </ns0:embeddedFont>
    <ns0:embeddedFont>
      <ns0:font typeface="Inter"/>
      <ns0:bold ns1:id="rIdFont21"/>
      <ns0:regular ns1:id="rIdFont22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Font20" Type="http://schemas.openxmlformats.org/officeDocument/2006/relationships/font" Target="fonts/f31481aa-3304-49c7-80e3-af8e5c6ec10b.fntdata" /><ns0:Relationship Id="rIdFont21" Type="http://schemas.openxmlformats.org/officeDocument/2006/relationships/font" Target="fonts/db8887ac-c768-4ba1-aa45-8205b6af7b15.fntdata" /><ns0:Relationship Id="rIdFont22" Type="http://schemas.openxmlformats.org/officeDocument/2006/relationships/font" Target="fonts/25ccd836-b358-4dd3-af08-ebf517e3279b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1049000" cy="5905500"/>
          </a:xfrm>
          <a:prstGeom prst="rect">
            <a:avLst/>
          </a:prstGeom>
          <a:solidFill>
            <a:srgbClr val="171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057650" y="2015579"/>
            <a:ext cx="2933700" cy="361950"/>
          </a:xfrm>
          <a:prstGeom prst="roundRect">
            <a:avLst>
              <a:gd name="adj" fmla="val 50000"/>
            </a:avLst>
          </a:prstGeom>
          <a:solidFill>
            <a:srgbClr val="26285F"/>
          </a:solidFill>
          <a:ln w="9525">
            <a:solidFill>
              <a:srgbClr val="4147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675" y="2120354"/>
            <a:ext cx="190500" cy="15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1437" y="2091779"/>
            <a:ext cx="32861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818CF8"/>
                </a:solidFill>
                <a:latin typeface="Inter"/>
              </a:rPr>
              <a:t>Bilişim Teknolojileri Ders Notları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382" y="2615654"/>
            <a:ext cx="9876234" cy="700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b="1" sz="4800" i="0" u="none">
                <a:solidFill>
                  <a:srgbClr val="FFFFFF"/>
                </a:solidFill>
                <a:latin typeface="Poppins"/>
              </a:rPr>
              <a:t>2. ve 3. Hafta Konu Özeti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5906" y="3554759"/>
            <a:ext cx="7977187" cy="3351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b="0" sz="1650" i="0" u="none">
                <a:solidFill>
                  <a:srgbClr val="CBD5E1"/>
                </a:solidFill>
                <a:latin typeface="Inter"/>
              </a:rPr>
              <a:t>Donanım, Yazılım, Ergonomi, Dijital Vatandaşlık ve Dosya Yönetimi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1049000" cy="5905500"/>
          </a:xfrm>
          <a:prstGeom prst="rect">
            <a:avLst/>
          </a:prstGeom>
          <a:solidFill>
            <a:srgbClr val="2B7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55553" y="2293590"/>
            <a:ext cx="3137892" cy="809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200" i="0" u="none">
                <a:solidFill>
                  <a:srgbClr val="FFFFFF"/>
                </a:solidFill>
                <a:latin typeface="Poppins"/>
              </a:rPr>
              <a:t>2. HAFTA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0484" y="3246090"/>
            <a:ext cx="7108031" cy="3656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b="0" sz="1800" i="0" u="none">
                <a:solidFill>
                  <a:srgbClr val="E0E7FF"/>
                </a:solidFill>
                <a:latin typeface="Inter"/>
              </a:rPr>
              <a:t>Bilişim Teknolojileri Temel Kavramları ve Dijital Sağlık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57400"/>
            <a:ext cx="53340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66925"/>
            <a:ext cx="5314950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Bilgisayar Sistemleri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596604"/>
            <a:ext cx="7000875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312E81"/>
                </a:solidFill>
                <a:latin typeface="Poppins"/>
              </a:rPr>
              <a:t>Donanım ve Yazılım Uyumu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044279"/>
            <a:ext cx="54292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Inter"/>
              </a:rPr>
              <a:t>Bilgisayar sistemi iki ana unsurun bir arada çalışmasıyla işlev kazanır: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735734"/>
            <a:ext cx="51625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Donanım (Hardware):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Bilgisayarı oluşturan, fiziksel olarak dokunabildiğimiz tüm parçalardır.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436715"/>
            <a:ext cx="51625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Yazılım (Software):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Donanım parçalarının birbiriyle uyumlu çalışmasını ve işlemlerin yapılmasını sağlayan programlardır.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678584"/>
            <a:ext cx="15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b="0" sz="2100" i="0" u="none">
                <a:solidFill>
                  <a:srgbClr val="4F46E5"/>
                </a:solidFill>
                <a:latin typeface="Inter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379565"/>
            <a:ext cx="15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b="0" sz="2100" i="0" u="none">
                <a:solidFill>
                  <a:srgbClr val="4F46E5"/>
                </a:solidFill>
                <a:latin typeface="Inter"/>
              </a:rPr>
              <a:t>•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71500" y="2457450"/>
            <a:ext cx="3524250" cy="2819400"/>
          </a:xfrm>
          <a:prstGeom prst="roundRect">
            <a:avLst>
              <a:gd name="adj" fmla="val 47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333875" y="2457450"/>
            <a:ext cx="3524250" cy="2819400"/>
          </a:xfrm>
          <a:prstGeom prst="roundRect">
            <a:avLst>
              <a:gd name="adj" fmla="val 47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6250" y="2457450"/>
            <a:ext cx="3524250" cy="2819400"/>
          </a:xfrm>
          <a:prstGeom prst="roundRect">
            <a:avLst>
              <a:gd name="adj" fmla="val 47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2752725"/>
            <a:ext cx="514350" cy="514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52725"/>
            <a:ext cx="514350" cy="5143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375" y="2752725"/>
            <a:ext cx="514350" cy="5143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212" y="2895600"/>
            <a:ext cx="257175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5" y="2895600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2962" y="2895600"/>
            <a:ext cx="257175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Temel Donanım Birimleri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3457575"/>
            <a:ext cx="1430178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Giriş Birimleri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3838575"/>
            <a:ext cx="314325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Dış ortamdan bilgisayara veri aktarılmasını sağlar.</a:t>
            </a:r>
            <a:r>
              <a:t>
</a:t>
            </a:r>
            <a:r>
              <a:t>
</a:t>
            </a:r>
            <a:r>
              <a:rPr b="1" sz="1200" i="0" u="none">
                <a:solidFill>
                  <a:srgbClr val="475569"/>
                </a:solidFill>
                <a:latin typeface="Inter"/>
              </a:rPr>
              <a:t>Örnekler:</a:t>
            </a:r>
            <a:r>
              <a:rPr b="0" sz="1200" i="0" u="none">
                <a:solidFill>
                  <a:srgbClr val="475569"/>
                </a:solidFill>
                <a:latin typeface="Inter"/>
              </a:rPr>
              <a:t> Klavye, fare, mikrofon, tarayıcı, web kamerası.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3457575"/>
            <a:ext cx="213026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İşleme &amp; Depolama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3838575"/>
            <a:ext cx="314325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Verileri işler (CPU) ve saklar (RAM, SSD, HDD).</a:t>
            </a:r>
            <a:r>
              <a:t>
</a:t>
            </a:r>
            <a:r>
              <a:t>
</a:t>
            </a:r>
            <a:r>
              <a:rPr b="1" sz="1200" i="0" u="none">
                <a:solidFill>
                  <a:srgbClr val="475569"/>
                </a:solidFill>
                <a:latin typeface="Inter"/>
              </a:rPr>
              <a:t>İşlemci (CPU):</a:t>
            </a:r>
            <a:r>
              <a:rPr b="0" sz="1200" i="0" u="none">
                <a:solidFill>
                  <a:srgbClr val="475569"/>
                </a:solidFill>
                <a:latin typeface="Inter"/>
              </a:rPr>
              <a:t> Bilgisayarın beynidir.</a:t>
            </a:r>
            <a:r>
              <a:t>
</a:t>
            </a:r>
            <a:r>
              <a:rPr b="1" sz="1200" i="0" u="none">
                <a:solidFill>
                  <a:srgbClr val="475569"/>
                </a:solidFill>
                <a:latin typeface="Inter"/>
              </a:rPr>
              <a:t>RAM:</a:t>
            </a:r>
            <a:r>
              <a:rPr b="0" sz="1200" i="0" u="none">
                <a:solidFill>
                  <a:srgbClr val="475569"/>
                </a:solidFill>
                <a:latin typeface="Inter"/>
              </a:rPr>
              <a:t> Geçici hafızadır.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4375" y="3457575"/>
            <a:ext cx="146018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Çıkış Birimleri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4375" y="3838575"/>
            <a:ext cx="314325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İşlenen verileri kullanıcıya sunar.</a:t>
            </a:r>
            <a:r>
              <a:t>
</a:t>
            </a:r>
            <a:r>
              <a:t>
</a:t>
            </a:r>
            <a:r>
              <a:rPr b="1" sz="1200" i="0" u="none">
                <a:solidFill>
                  <a:srgbClr val="475569"/>
                </a:solidFill>
                <a:latin typeface="Inter"/>
              </a:rPr>
              <a:t>Örnekler:</a:t>
            </a:r>
            <a:r>
              <a:rPr b="0" sz="1200" i="0" u="none">
                <a:solidFill>
                  <a:srgbClr val="475569"/>
                </a:solidFill>
                <a:latin typeface="Inter"/>
              </a:rPr>
              <a:t> Ekran (Monitör), hoparlör, yazıcı, kulaklık.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931789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331714"/>
            <a:ext cx="5900737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Ergonomi ve Oturuş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208014"/>
            <a:ext cx="5900737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4F46E5"/>
                </a:solidFill>
                <a:latin typeface="Poppins"/>
              </a:rPr>
              <a:t>Sağlıklı Bilgisayar Kullanımı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722364"/>
            <a:ext cx="56197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Ekran Hizası: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Ekranın üst sınırı göz seviyesinde veya biraz altında olmalıdır.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423344"/>
            <a:ext cx="56197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Duruş Pozisyonu: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Sırt dik tutulmalı, sandalye bel desteği sağlamalıdır.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124325"/>
            <a:ext cx="56197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Ayak ve Kollar: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Ayaklar yere tam basmalı, kollar 90 derece açıyla desteklenmelidir.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4825305"/>
            <a:ext cx="56197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Mola Kuralı: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Her 45-50 dakikalık kullanım sonrası 10 dakika dinlenme arası verilmelidir.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8111"/>
            <a:ext cx="266700" cy="219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36602"/>
            <a:ext cx="161925" cy="219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035623"/>
            <a:ext cx="266700" cy="2190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534644"/>
            <a:ext cx="266700" cy="219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Dijital Sağlık ve Önlemler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724298"/>
            <a:ext cx="10715625" cy="578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b="1" sz="1425" i="0" u="none">
                <a:solidFill>
                  <a:srgbClr val="1E1B4B"/>
                </a:solidFill>
                <a:latin typeface="Inter"/>
              </a:rPr>
              <a:t>Göz Yorgunluğu:</a:t>
            </a:r>
            <a:r>
              <a:rPr b="0" sz="1425" i="0" u="none">
                <a:solidFill>
                  <a:srgbClr val="334155"/>
                </a:solidFill>
                <a:latin typeface="Inter"/>
              </a:rPr>
              <a:t> Uzun süre ekrana bakmak göz kuruluğuna yol açar. 20-20-20 kuralı uygulanmalıdır (20 dakikada bir 20 saniye uzaktaki bir nesneye bakılmalıdır).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512790"/>
            <a:ext cx="11191875" cy="289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b="1" sz="1425" i="0" u="none">
                <a:solidFill>
                  <a:srgbClr val="1E1B4B"/>
                </a:solidFill>
                <a:latin typeface="Inter"/>
              </a:rPr>
              <a:t>Omurga ve İskelet Sağlığı:</a:t>
            </a:r>
            <a:r>
              <a:rPr b="0" sz="1425" i="0" u="none">
                <a:solidFill>
                  <a:srgbClr val="334155"/>
                </a:solidFill>
                <a:latin typeface="Inter"/>
              </a:rPr>
              <a:t> Yanlış duruş bel ve boyun fıtığına yol açabilir. Ekran mesafesi 50-70 cm tutulmalıdır.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4011810"/>
            <a:ext cx="11191875" cy="289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b="1" sz="1425" i="0" u="none">
                <a:solidFill>
                  <a:srgbClr val="1E1B4B"/>
                </a:solidFill>
                <a:latin typeface="Inter"/>
              </a:rPr>
              <a:t>Uyku Kalitesi:</a:t>
            </a:r>
            <a:r>
              <a:rPr b="0" sz="1425" i="0" u="none">
                <a:solidFill>
                  <a:srgbClr val="334155"/>
                </a:solidFill>
                <a:latin typeface="Inter"/>
              </a:rPr>
              <a:t> Yatmadan önce mavi ışık yayan ekranlardan uzak durulmalıdır.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4510831"/>
            <a:ext cx="11191875" cy="289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b="1" sz="1425" i="0" u="none">
                <a:solidFill>
                  <a:srgbClr val="1E1B4B"/>
                </a:solidFill>
                <a:latin typeface="Inter"/>
              </a:rPr>
              <a:t>Teknoloji Bağımlılığı:</a:t>
            </a:r>
            <a:r>
              <a:rPr b="0" sz="1425" i="0" u="none">
                <a:solidFill>
                  <a:srgbClr val="334155"/>
                </a:solidFill>
                <a:latin typeface="Inter"/>
              </a:rPr>
              <a:t> Bilinçsiz ve sınırsız kullanım sosyal izolasyona neden olur. Ekran süresi sınırlandırılmalıdır.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1049000" cy="5905500"/>
          </a:xfrm>
          <a:prstGeom prst="rect">
            <a:avLst/>
          </a:prstGeom>
          <a:solidFill>
            <a:srgbClr val="2B7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43052" y="2293590"/>
            <a:ext cx="3162895" cy="809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200" i="0" u="none">
                <a:solidFill>
                  <a:srgbClr val="FFFFFF"/>
                </a:solidFill>
                <a:latin typeface="Poppins"/>
              </a:rPr>
              <a:t>3. HAFTA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7609" y="3246090"/>
            <a:ext cx="7393781" cy="3656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b="0" sz="1800" i="0" u="none">
                <a:solidFill>
                  <a:srgbClr val="E0E7FF"/>
                </a:solidFill>
                <a:latin typeface="Inter"/>
              </a:rPr>
              <a:t>Dijital Vatandaşlık, İşletim Sistemleri ve Dosya Yönetimi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57400"/>
            <a:ext cx="53340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66925"/>
            <a:ext cx="5314950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Dijital Vatandaşlık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886075"/>
            <a:ext cx="7000875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312E81"/>
                </a:solidFill>
                <a:latin typeface="Poppins"/>
              </a:rPr>
              <a:t>Bilinçli İnternet Kullanımı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333750"/>
            <a:ext cx="54292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Dijital Vatandaşlık: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Dijital teknolojileri kullanırken etik, yasal, güvenli ve sorumluluk sahibi davranma durumudur.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025205"/>
            <a:ext cx="542925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Dijital Ayak İzi: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İnternette arama yaparken, paylaşımda bulunurken veya yorum yazarken arkamızda bıraktığımız tüm izlerdir. Unutulmamalıdır ki dijital izler kolay silinmez!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71500" y="2686050"/>
            <a:ext cx="2583656" cy="2362200"/>
          </a:xfrm>
          <a:prstGeom prst="roundRect">
            <a:avLst>
              <a:gd name="adj" fmla="val 56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393281" y="2686050"/>
            <a:ext cx="2583656" cy="2362200"/>
          </a:xfrm>
          <a:prstGeom prst="roundRect">
            <a:avLst>
              <a:gd name="adj" fmla="val 56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15062" y="2686050"/>
            <a:ext cx="2583656" cy="2362200"/>
          </a:xfrm>
          <a:prstGeom prst="roundRect">
            <a:avLst>
              <a:gd name="adj" fmla="val 56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36843" y="2686050"/>
            <a:ext cx="2583656" cy="2362200"/>
          </a:xfrm>
          <a:prstGeom prst="roundRect">
            <a:avLst>
              <a:gd name="adj" fmla="val 564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2981325"/>
            <a:ext cx="514350" cy="5143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406" y="2981325"/>
            <a:ext cx="514350" cy="5143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187" y="2981325"/>
            <a:ext cx="514350" cy="5143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4968" y="2981325"/>
            <a:ext cx="514350" cy="5143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00" y="3124200"/>
            <a:ext cx="22860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9993" y="3124200"/>
            <a:ext cx="257175" cy="2286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7487" y="3124200"/>
            <a:ext cx="285750" cy="2286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7843" y="3124200"/>
            <a:ext cx="228600" cy="228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Dijital Kamu Servisleri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625" y="3686175"/>
            <a:ext cx="1000125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e-Devlet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625" y="4067175"/>
            <a:ext cx="220265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Devlet hizmetlerine tek noktadan güvenli ve hızlı erişim imkanı sağlar.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1406" y="3686175"/>
            <a:ext cx="470058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EBA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31406" y="4067175"/>
            <a:ext cx="220265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Eğitim Bilişim Ağı; ders içerikleri ve eğitim materyalleri sunar.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3187" y="3686175"/>
            <a:ext cx="790098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e-Okul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3187" y="4067175"/>
            <a:ext cx="220265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Öğrenci not, devamsızlık ve ders bilgilerinin takip edildiği sistemdir.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4968" y="3686175"/>
            <a:ext cx="910113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1B4B"/>
                </a:solidFill>
                <a:latin typeface="Poppins"/>
              </a:rPr>
              <a:t>e-Nabız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74968" y="4067175"/>
            <a:ext cx="220265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475569"/>
                </a:solidFill>
                <a:latin typeface="Inter"/>
              </a:rPr>
              <a:t>Kişisel sağlık kayıtlarının güvenle incelendiği portal platformdur.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57400"/>
            <a:ext cx="53340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66925"/>
            <a:ext cx="5314950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İşletim Sistemleri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733675"/>
            <a:ext cx="7000875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312E81"/>
                </a:solidFill>
                <a:latin typeface="Poppins"/>
              </a:rPr>
              <a:t>Sistemin Yönetici Yazılımı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181350"/>
            <a:ext cx="54292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Inter"/>
              </a:rPr>
              <a:t>Donanım ile kullanıcı arasındaki iletişimi sağlayan en temel yazılımdır.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872805"/>
            <a:ext cx="51625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Masaüstü / Bilgisayar: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Windows, macOS, Linux ve yerli işletim sistemimiz </a:t>
            </a:r>
            <a:r>
              <a:rPr b="1" sz="1350" i="0" u="none">
                <a:solidFill>
                  <a:srgbClr val="334155"/>
                </a:solidFill>
                <a:latin typeface="Inter"/>
              </a:rPr>
              <a:t>Pardus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73785"/>
            <a:ext cx="64008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Inter"/>
              </a:rPr>
              <a:t>Mobil (Telefon / Tablet):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Android, iOS.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815655"/>
            <a:ext cx="15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b="0" sz="2100" i="0" u="none">
                <a:solidFill>
                  <a:srgbClr val="4F46E5"/>
                </a:solidFill>
                <a:latin typeface="Inter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516635"/>
            <a:ext cx="15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b="0" sz="2100" i="0" u="none">
                <a:solidFill>
                  <a:srgbClr val="4F46E5"/>
                </a:solidFill>
                <a:latin typeface="Inter"/>
              </a:rPr>
              <a:t>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6262" y="3751957"/>
            <a:ext cx="260731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183582" y="3751957"/>
            <a:ext cx="3353544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37126" y="3751957"/>
            <a:ext cx="507861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6262" y="4355752"/>
            <a:ext cx="260731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183582" y="4355752"/>
            <a:ext cx="3353544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37126" y="4355752"/>
            <a:ext cx="507861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76262" y="4959548"/>
            <a:ext cx="260731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183582" y="4959548"/>
            <a:ext cx="3353544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37126" y="4959548"/>
            <a:ext cx="507861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74082" y="3314848"/>
            <a:ext cx="438150" cy="289470"/>
          </a:xfrm>
          <a:prstGeom prst="roundRect">
            <a:avLst>
              <a:gd name="adj" fmla="val 19742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59857" y="3314848"/>
            <a:ext cx="590550" cy="289470"/>
          </a:xfrm>
          <a:prstGeom prst="roundRect">
            <a:avLst>
              <a:gd name="adj" fmla="val 19742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98032" y="3314848"/>
            <a:ext cx="485775" cy="289470"/>
          </a:xfrm>
          <a:prstGeom prst="roundRect">
            <a:avLst>
              <a:gd name="adj" fmla="val 19742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374082" y="3918644"/>
            <a:ext cx="476250" cy="289470"/>
          </a:xfrm>
          <a:prstGeom prst="roundRect">
            <a:avLst>
              <a:gd name="adj" fmla="val 19742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897957" y="3918644"/>
            <a:ext cx="523875" cy="289470"/>
          </a:xfrm>
          <a:prstGeom prst="roundRect">
            <a:avLst>
              <a:gd name="adj" fmla="val 19742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469457" y="3918644"/>
            <a:ext cx="438150" cy="289470"/>
          </a:xfrm>
          <a:prstGeom prst="roundRect">
            <a:avLst>
              <a:gd name="adj" fmla="val 19742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4082" y="4522440"/>
            <a:ext cx="561975" cy="289470"/>
          </a:xfrm>
          <a:prstGeom prst="roundRect">
            <a:avLst>
              <a:gd name="adj" fmla="val 19742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983682" y="4522440"/>
            <a:ext cx="533400" cy="289470"/>
          </a:xfrm>
          <a:prstGeom prst="roundRect">
            <a:avLst>
              <a:gd name="adj" fmla="val 19742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374082" y="5126235"/>
            <a:ext cx="561975" cy="289470"/>
          </a:xfrm>
          <a:prstGeom prst="roundRect">
            <a:avLst>
              <a:gd name="adj" fmla="val 19742"/>
            </a:avLst>
          </a:prstGeom>
          <a:solidFill>
            <a:srgbClr val="FFE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983682" y="5126235"/>
            <a:ext cx="457200" cy="289470"/>
          </a:xfrm>
          <a:prstGeom prst="roundRect">
            <a:avLst>
              <a:gd name="adj" fmla="val 19742"/>
            </a:avLst>
          </a:prstGeom>
          <a:solidFill>
            <a:srgbClr val="FFE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71500" y="2573833"/>
            <a:ext cx="11049000" cy="3003798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71500" y="2573833"/>
          <a:ext cx="11039473" cy="3003798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607319"/>
                <a:gridCol w="3353544"/>
                <a:gridCol w="5078610"/>
              </a:tblGrid>
              <a:tr h="600759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FFFFF"/>
                          </a:solidFill>
                          <a:latin typeface="Poppins"/>
                        </a:rPr>
                        <a:t>Dosya Türü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FFFFF"/>
                          </a:solidFill>
                          <a:latin typeface="Poppins"/>
                        </a:rPr>
                        <a:t>Yaygın Uzantılar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FFFFF"/>
                          </a:solidFill>
                          <a:latin typeface="Poppins"/>
                        </a:rPr>
                        <a:t>Açıklama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46E5"/>
                    </a:solidFill>
                  </a:tcPr>
                </a:tc>
              </a:tr>
              <a:tr h="60075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Inter"/>
                        </a:rPr>
                        <a:t>Metin / Belge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Inter"/>
                        </a:rPr>
                        <a:t>Yazı ve doküman dosyaları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0075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Inter"/>
                        </a:rPr>
                        <a:t>Görsel / Resim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Inter"/>
                        </a:rPr>
                        <a:t>Fotoğraf ve çizim verileri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60075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Inter"/>
                        </a:rPr>
                        <a:t>Ses / Müzik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Inter"/>
                        </a:rPr>
                        <a:t>Ses kayıtları ve müzik dosyaları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00762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Inter"/>
                        </a:rPr>
                        <a:t>Video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Inter"/>
                        </a:rPr>
                        <a:t>Hareketli görüntü ve film dosyaları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Dosya Yapısı ve Uzantılar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1500" y="2156668"/>
            <a:ext cx="116205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Inter"/>
              </a:rPr>
              <a:t>Dosyalar 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[Dosya Adı] . [Dosya Uzantısı]</a:t>
            </a:r>
            <a:r>
              <a:rPr b="0" sz="1350" i="0" u="none">
                <a:solidFill>
                  <a:srgbClr val="334155"/>
                </a:solidFill>
                <a:latin typeface="Inter"/>
              </a:rPr>
              <a:t> yapısındadır. Klasörler ise dosyaları gruplar.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88382" y="3352948"/>
            <a:ext cx="49530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0369A1"/>
                </a:solidFill>
                <a:latin typeface="Inter"/>
              </a:rPr>
              <a:t>.txt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74157" y="3352948"/>
            <a:ext cx="64770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0369A1"/>
                </a:solidFill>
                <a:latin typeface="Inter"/>
              </a:rPr>
              <a:t>.docx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2332" y="3352948"/>
            <a:ext cx="542925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0369A1"/>
                </a:solidFill>
                <a:latin typeface="Inter"/>
              </a:rPr>
              <a:t>.pdf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88382" y="3956744"/>
            <a:ext cx="53340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15803D"/>
                </a:solidFill>
                <a:latin typeface="Inter"/>
              </a:rPr>
              <a:t>.jpg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12257" y="3956744"/>
            <a:ext cx="581025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15803D"/>
                </a:solidFill>
                <a:latin typeface="Inter"/>
              </a:rPr>
              <a:t>.png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83757" y="3956744"/>
            <a:ext cx="49530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15803D"/>
                </a:solidFill>
                <a:latin typeface="Inter"/>
              </a:rPr>
              <a:t>.gif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88382" y="4560540"/>
            <a:ext cx="619125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6B21A8"/>
                </a:solidFill>
                <a:latin typeface="Inter"/>
              </a:rPr>
              <a:t>.mp3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97982" y="4560540"/>
            <a:ext cx="59055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6B21A8"/>
                </a:solidFill>
                <a:latin typeface="Inter"/>
              </a:rPr>
              <a:t>.wav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88382" y="5164335"/>
            <a:ext cx="619125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C2410C"/>
                </a:solidFill>
                <a:latin typeface="Inter"/>
              </a:rPr>
              <a:t>.mp4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97982" y="5164335"/>
            <a:ext cx="514350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1" sz="1050" i="0" u="none">
                <a:solidFill>
                  <a:srgbClr val="C2410C"/>
                </a:solidFill>
                <a:latin typeface="Inter"/>
              </a:rPr>
              <a:t>.avi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1049000" cy="5905500"/>
          </a:xfrm>
          <a:prstGeom prst="rect">
            <a:avLst/>
          </a:prstGeom>
          <a:solidFill>
            <a:srgbClr val="171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600325" y="3640335"/>
            <a:ext cx="5848350" cy="447675"/>
          </a:xfrm>
          <a:prstGeom prst="roundRect">
            <a:avLst>
              <a:gd name="adj" fmla="val 50000"/>
            </a:avLst>
          </a:prstGeom>
          <a:solidFill>
            <a:srgbClr val="232545"/>
          </a:solidFill>
          <a:ln w="9525">
            <a:solidFill>
              <a:srgbClr val="2E30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783210"/>
            <a:ext cx="219075" cy="17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4137" y="1817340"/>
            <a:ext cx="5800725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5400" i="0" u="none">
                <a:solidFill>
                  <a:srgbClr val="FFFFFF"/>
                </a:solidFill>
                <a:latin typeface="Poppins"/>
              </a:rPr>
              <a:t>Teşekkürler!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9593" y="2988915"/>
            <a:ext cx="2309812" cy="3656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b="0" sz="1800" i="0" u="none">
                <a:solidFill>
                  <a:srgbClr val="CBD5E1"/>
                </a:solidFill>
                <a:latin typeface="Inter"/>
              </a:rPr>
              <a:t>Soru ve Cevaplar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5031" y="3754635"/>
            <a:ext cx="6738937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818CF8"/>
                </a:solidFill>
                <a:latin typeface="Inter"/>
              </a:rPr>
              <a:t>Bilişim Teknolojileri ve Yazılım Dersi 2. &amp; 3. Hafta Tamamlandı.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076325"/>
            <a:ext cx="7620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2203251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2988022"/>
            <a:ext cx="11049000" cy="9828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3970883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297849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71500" y="297849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71500" y="396135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71500" y="396135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474612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71500" y="474612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2675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236565"/>
            <a:ext cx="857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120306"/>
            <a:ext cx="857250" cy="4762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905077"/>
            <a:ext cx="857250" cy="476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476250"/>
            <a:ext cx="11620500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E1B4B"/>
                </a:solidFill>
                <a:latin typeface="Poppins"/>
              </a:rPr>
              <a:t>Image Sources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6875" y="2346126"/>
            <a:ext cx="10525125" cy="1980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https://www.vocabineer.com/wp-content/uploads/2025/08/Computer-Parts-Names.png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6875" y="2591841"/>
            <a:ext cx="10525125" cy="2437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www.vocabineer.com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3130897"/>
            <a:ext cx="10048875" cy="396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https://cdn.linak.com/-/media/images/segments/products/lifting-coloumns/ergonomics/ergonomic-desk-setup-illustration.jpg?la=en-us&amp;rev=9a2c7127-49ab-4095-b18a-c87c199e62f2&amp;h=512&amp;w=945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3574702"/>
            <a:ext cx="10525125" cy="2437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www.linak-us.com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4113758"/>
            <a:ext cx="10525125" cy="1980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https://www.keepersecurity.com/blog/wp-content/uploads/2023/06/The-4-Types-of-Digital-Footprints.png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4359473"/>
            <a:ext cx="10525125" cy="2437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www.keepersecurity.com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4898528"/>
            <a:ext cx="10525125" cy="1980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http://www.mygreatlearning.com/blog/wp-content/uploads/2024/04/What-is-an-Operating-System-OS.png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5144244"/>
            <a:ext cx="10525125" cy="2437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www.mygreatlearning.com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